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59" r:id="rId5"/>
    <p:sldId id="260" r:id="rId6"/>
    <p:sldId id="262" r:id="rId7"/>
    <p:sldId id="264" r:id="rId8"/>
    <p:sldId id="258" r:id="rId9"/>
    <p:sldId id="265" r:id="rId10"/>
    <p:sldId id="266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AF700-ED0F-4A71-9501-C13E17CAD086}" type="datetimeFigureOut">
              <a:rPr lang="ru-RU" smtClean="0"/>
              <a:pPr/>
              <a:t>28.10.2015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AE23-CBCA-4F02-8966-F8E7D29246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AF700-ED0F-4A71-9501-C13E17CAD086}" type="datetimeFigureOut">
              <a:rPr lang="ru-RU" smtClean="0"/>
              <a:pPr/>
              <a:t>28.10.2015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AE23-CBCA-4F02-8966-F8E7D29246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AF700-ED0F-4A71-9501-C13E17CAD086}" type="datetimeFigureOut">
              <a:rPr lang="ru-RU" smtClean="0"/>
              <a:pPr/>
              <a:t>28.10.2015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AE23-CBCA-4F02-8966-F8E7D29246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AF700-ED0F-4A71-9501-C13E17CAD086}" type="datetimeFigureOut">
              <a:rPr lang="ru-RU" smtClean="0"/>
              <a:pPr/>
              <a:t>28.10.2015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AE23-CBCA-4F02-8966-F8E7D29246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AF700-ED0F-4A71-9501-C13E17CAD086}" type="datetimeFigureOut">
              <a:rPr lang="ru-RU" smtClean="0"/>
              <a:pPr/>
              <a:t>28.10.2015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AE23-CBCA-4F02-8966-F8E7D29246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AF700-ED0F-4A71-9501-C13E17CAD086}" type="datetimeFigureOut">
              <a:rPr lang="ru-RU" smtClean="0"/>
              <a:pPr/>
              <a:t>28.10.2015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AE23-CBCA-4F02-8966-F8E7D29246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AF700-ED0F-4A71-9501-C13E17CAD086}" type="datetimeFigureOut">
              <a:rPr lang="ru-RU" smtClean="0"/>
              <a:pPr/>
              <a:t>28.10.2015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AE23-CBCA-4F02-8966-F8E7D29246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AF700-ED0F-4A71-9501-C13E17CAD086}" type="datetimeFigureOut">
              <a:rPr lang="ru-RU" smtClean="0"/>
              <a:pPr/>
              <a:t>28.10.2015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AE23-CBCA-4F02-8966-F8E7D29246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AF700-ED0F-4A71-9501-C13E17CAD086}" type="datetimeFigureOut">
              <a:rPr lang="ru-RU" smtClean="0"/>
              <a:pPr/>
              <a:t>28.10.2015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AE23-CBCA-4F02-8966-F8E7D29246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AF700-ED0F-4A71-9501-C13E17CAD086}" type="datetimeFigureOut">
              <a:rPr lang="ru-RU" smtClean="0"/>
              <a:pPr/>
              <a:t>28.10.2015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AE23-CBCA-4F02-8966-F8E7D29246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AF700-ED0F-4A71-9501-C13E17CAD086}" type="datetimeFigureOut">
              <a:rPr lang="ru-RU" smtClean="0"/>
              <a:pPr/>
              <a:t>28.10.2015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AE23-CBCA-4F02-8966-F8E7D29246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50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5AF700-ED0F-4A71-9501-C13E17CAD086}" type="datetimeFigureOut">
              <a:rPr lang="ru-RU" smtClean="0"/>
              <a:pPr/>
              <a:t>28.10.2015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4AAE23-CBCA-4F02-8966-F8E7D292460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12729" r="13111" b="37985"/>
          <a:stretch>
            <a:fillRect/>
          </a:stretch>
        </p:blipFill>
        <p:spPr bwMode="auto">
          <a:xfrm>
            <a:off x="0" y="0"/>
            <a:ext cx="9217024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0"/>
          </a:effec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7624" y="5301208"/>
            <a:ext cx="6904856" cy="1556792"/>
          </a:xfrm>
        </p:spPr>
        <p:txBody>
          <a:bodyPr>
            <a:normAutofit/>
          </a:bodyPr>
          <a:lstStyle/>
          <a:p>
            <a:r>
              <a:rPr lang="ru-RU" sz="2400" i="1" dirty="0" smtClean="0">
                <a:solidFill>
                  <a:srgbClr val="00B050"/>
                </a:solidFill>
                <a:latin typeface="Corbel" pitchFamily="34" charset="0"/>
              </a:rPr>
              <a:t>Данная презентация подготовлена членами команды «Высшая лига» в рамках </a:t>
            </a:r>
            <a:r>
              <a:rPr lang="ru-RU" sz="2400" i="1" dirty="0" err="1" smtClean="0">
                <a:solidFill>
                  <a:srgbClr val="00B050"/>
                </a:solidFill>
                <a:latin typeface="Corbel" pitchFamily="34" charset="0"/>
              </a:rPr>
              <a:t>онлайн-чемпионата</a:t>
            </a:r>
            <a:r>
              <a:rPr lang="ru-RU" sz="2400" i="1" dirty="0" smtClean="0">
                <a:solidFill>
                  <a:srgbClr val="00B050"/>
                </a:solidFill>
                <a:latin typeface="Corbel" pitchFamily="34" charset="0"/>
              </a:rPr>
              <a:t> «Изучи интернет – управляй им»</a:t>
            </a:r>
            <a:endParaRPr lang="ru-RU" sz="2400" i="1" dirty="0">
              <a:solidFill>
                <a:srgbClr val="00B050"/>
              </a:solidFill>
              <a:latin typeface="Corbel" pitchFamily="34" charset="0"/>
            </a:endParaRPr>
          </a:p>
        </p:txBody>
      </p:sp>
      <p:pic>
        <p:nvPicPr>
          <p:cNvPr id="4" name="Picture 4" descr="C:\Users\User\Desktop\интернет\4e0DDkFKi18.jpg"/>
          <p:cNvPicPr>
            <a:picLocks noChangeAspect="1" noChangeArrowheads="1"/>
          </p:cNvPicPr>
          <p:nvPr/>
        </p:nvPicPr>
        <p:blipFill>
          <a:blip r:embed="rId3" cstate="print"/>
          <a:srcRect b="62600"/>
          <a:stretch>
            <a:fillRect/>
          </a:stretch>
        </p:blipFill>
        <p:spPr bwMode="auto">
          <a:xfrm>
            <a:off x="6444208" y="332656"/>
            <a:ext cx="2160240" cy="20031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9552" y="3861048"/>
            <a:ext cx="7772400" cy="1470025"/>
          </a:xfrm>
        </p:spPr>
        <p:txBody>
          <a:bodyPr/>
          <a:lstStyle/>
          <a:p>
            <a:r>
              <a:rPr lang="ru-RU" dirty="0" smtClean="0">
                <a:solidFill>
                  <a:srgbClr val="002060"/>
                </a:solidFill>
                <a:latin typeface="Constantia" pitchFamily="18" charset="0"/>
              </a:rPr>
              <a:t>«Интернет – старшему поколению»</a:t>
            </a:r>
            <a:endParaRPr lang="ru-RU" dirty="0">
              <a:solidFill>
                <a:srgbClr val="002060"/>
              </a:solidFill>
              <a:latin typeface="Constantia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ru-RU" dirty="0" smtClean="0">
                <a:solidFill>
                  <a:srgbClr val="002060"/>
                </a:solidFill>
                <a:latin typeface="Constantia" pitchFamily="18" charset="0"/>
              </a:rPr>
              <a:t>Интернет - наш помощник</a:t>
            </a:r>
            <a:endParaRPr lang="ru-RU" dirty="0">
              <a:solidFill>
                <a:srgbClr val="002060"/>
              </a:solidFill>
              <a:latin typeface="Constantia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1520" y="908720"/>
            <a:ext cx="396044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7030A0"/>
                </a:solidFill>
                <a:latin typeface="Constantia" pitchFamily="18" charset="0"/>
              </a:rPr>
              <a:t>Довольно часто, в повседневной жизни мы используем Интернет. Кто-то использует всемирную паутину для работы, кто-то для развлечений…</a:t>
            </a:r>
          </a:p>
          <a:p>
            <a:pPr algn="ctr"/>
            <a:r>
              <a:rPr lang="ru-RU" dirty="0" smtClean="0">
                <a:solidFill>
                  <a:srgbClr val="7030A0"/>
                </a:solidFill>
                <a:latin typeface="Constantia" pitchFamily="18" charset="0"/>
              </a:rPr>
              <a:t>Как правило, наиболее активными пользователями Интернета являются люди до 50 лет. Представители старшего поколения Интернетом пользую менее активно или вообще не используют.  </a:t>
            </a:r>
            <a:endParaRPr lang="ru-RU" dirty="0">
              <a:solidFill>
                <a:srgbClr val="7030A0"/>
              </a:solidFill>
              <a:latin typeface="Constantia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11960" y="4725144"/>
            <a:ext cx="49320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C00000"/>
                </a:solidFill>
                <a:latin typeface="Constantia" pitchFamily="18" charset="0"/>
              </a:rPr>
              <a:t>А почему же представители старшего поколения не предпочитают интернет</a:t>
            </a:r>
            <a:r>
              <a:rPr lang="en-US" dirty="0" smtClean="0">
                <a:solidFill>
                  <a:srgbClr val="C00000"/>
                </a:solidFill>
                <a:latin typeface="Constantia" pitchFamily="18" charset="0"/>
              </a:rPr>
              <a:t>?</a:t>
            </a:r>
            <a:r>
              <a:rPr lang="ru-RU" dirty="0" smtClean="0">
                <a:solidFill>
                  <a:srgbClr val="C00000"/>
                </a:solidFill>
                <a:latin typeface="Constantia" pitchFamily="18" charset="0"/>
              </a:rPr>
              <a:t> Наверное, потому, что просто напросто не имеют представления о его возможностях.</a:t>
            </a:r>
            <a:endParaRPr lang="ru-RU" dirty="0">
              <a:solidFill>
                <a:srgbClr val="C00000"/>
              </a:solidFill>
              <a:latin typeface="Constantia" pitchFamily="18" charset="0"/>
            </a:endParaRPr>
          </a:p>
        </p:txBody>
      </p:sp>
      <p:pic>
        <p:nvPicPr>
          <p:cNvPr id="5122" name="Picture 2" descr="http://detichaik.ru/wp-content/uploads/2013/10/c1d2042fc51ab284430e02327fe24182.omsk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016142"/>
            <a:ext cx="3600400" cy="256182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124" name="Picture 4" descr="http://itar-tasskuban.ru/uploads/posts/2015-03/1426154336_rebenok-i-kompjuter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980728"/>
            <a:ext cx="4464496" cy="33483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ru-RU" dirty="0" smtClean="0">
                <a:solidFill>
                  <a:srgbClr val="002060"/>
                </a:solidFill>
                <a:latin typeface="Constantia" pitchFamily="18" charset="0"/>
              </a:rPr>
              <a:t>Интернет: друг или враг</a:t>
            </a:r>
            <a:r>
              <a:rPr lang="en-US" dirty="0" smtClean="0">
                <a:solidFill>
                  <a:srgbClr val="002060"/>
                </a:solidFill>
                <a:latin typeface="Constantia" pitchFamily="18" charset="0"/>
              </a:rPr>
              <a:t>?</a:t>
            </a:r>
            <a:endParaRPr lang="ru-RU" dirty="0">
              <a:solidFill>
                <a:srgbClr val="002060"/>
              </a:solidFill>
              <a:latin typeface="Constantia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052736"/>
            <a:ext cx="4738840" cy="266429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3861048"/>
            <a:ext cx="4622726" cy="259901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5076056" y="1052736"/>
            <a:ext cx="38164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Выполняя задания чемпионата мы задумались как же модно использовать Интернет. Мы устроили диспут на тему «Интернет: друг или враг». Члены команды высказывали различные доводы в пользу того или иного определения Интернета.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1520" y="3933056"/>
            <a:ext cx="38164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rgbClr val="002060"/>
                </a:solidFill>
              </a:rPr>
              <a:t>Поразмыслив, пришли к мнению, о том, что Интернет можно использовать по-разному. В нашей дискуссии приняли участие и преподаватели нашей школы. Они также высказывали различные мнения. К примеру учитель физической культуры Виктор Васильевич </a:t>
            </a:r>
            <a:r>
              <a:rPr lang="ru-RU" sz="1600" dirty="0" err="1" smtClean="0">
                <a:solidFill>
                  <a:srgbClr val="002060"/>
                </a:solidFill>
              </a:rPr>
              <a:t>Гуц</a:t>
            </a:r>
            <a:r>
              <a:rPr lang="ru-RU" sz="1600" dirty="0" smtClean="0">
                <a:solidFill>
                  <a:srgbClr val="002060"/>
                </a:solidFill>
              </a:rPr>
              <a:t> заинтересовался, как же можно использовать Интернет именно ему. </a:t>
            </a:r>
            <a:endParaRPr lang="ru-RU" sz="16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ru-RU" dirty="0" smtClean="0">
                <a:solidFill>
                  <a:srgbClr val="002060"/>
                </a:solidFill>
                <a:latin typeface="Constantia" pitchFamily="18" charset="0"/>
              </a:rPr>
              <a:t>А знаете ли Вы Интернет</a:t>
            </a:r>
            <a:r>
              <a:rPr lang="en-US" dirty="0" smtClean="0">
                <a:solidFill>
                  <a:srgbClr val="002060"/>
                </a:solidFill>
                <a:latin typeface="Constantia" pitchFamily="18" charset="0"/>
              </a:rPr>
              <a:t>?</a:t>
            </a:r>
            <a:endParaRPr lang="ru-RU" dirty="0">
              <a:solidFill>
                <a:srgbClr val="002060"/>
              </a:solidFill>
              <a:latin typeface="Constant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0" y="1124744"/>
            <a:ext cx="4572000" cy="5733256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>
                <a:solidFill>
                  <a:srgbClr val="0070C0"/>
                </a:solidFill>
                <a:latin typeface="Constantia" pitchFamily="18" charset="0"/>
              </a:rPr>
              <a:t>    Именно с таким вопросам мы обратились к преподавателям нашей школы, старше 50 лет.</a:t>
            </a:r>
          </a:p>
          <a:p>
            <a:pPr>
              <a:buNone/>
            </a:pPr>
            <a:r>
              <a:rPr lang="ru-RU" dirty="0" smtClean="0">
                <a:solidFill>
                  <a:srgbClr val="0070C0"/>
                </a:solidFill>
                <a:latin typeface="Constantia" pitchFamily="18" charset="0"/>
              </a:rPr>
              <a:t>    В основном, учителя используют «всемирную паутину» для полготовки уроков. Некоторые преподаватели задают ученикам домашние задания на образовательном портале «</a:t>
            </a:r>
            <a:r>
              <a:rPr lang="ru-RU" dirty="0" err="1" smtClean="0">
                <a:solidFill>
                  <a:srgbClr val="0070C0"/>
                </a:solidFill>
                <a:latin typeface="Constantia" pitchFamily="18" charset="0"/>
              </a:rPr>
              <a:t>Якласс</a:t>
            </a:r>
            <a:r>
              <a:rPr lang="ru-RU" dirty="0" smtClean="0">
                <a:solidFill>
                  <a:srgbClr val="0070C0"/>
                </a:solidFill>
                <a:latin typeface="Constantia" pitchFamily="18" charset="0"/>
              </a:rPr>
              <a:t>». Также учителя имеют страницы в социальных  сетях. Но мало кто знает о широких возможностях Интернета.</a:t>
            </a:r>
          </a:p>
          <a:p>
            <a:pPr>
              <a:buNone/>
            </a:pPr>
            <a:r>
              <a:rPr lang="ru-RU" dirty="0" smtClean="0">
                <a:solidFill>
                  <a:srgbClr val="0070C0"/>
                </a:solidFill>
                <a:latin typeface="Constantia" pitchFamily="18" charset="0"/>
              </a:rPr>
              <a:t>  </a:t>
            </a:r>
            <a:endParaRPr lang="ru-RU" dirty="0">
              <a:solidFill>
                <a:srgbClr val="0070C0"/>
              </a:solidFill>
              <a:latin typeface="Constantia" pitchFamily="18" charset="0"/>
            </a:endParaRPr>
          </a:p>
        </p:txBody>
      </p:sp>
      <p:pic>
        <p:nvPicPr>
          <p:cNvPr id="2050" name="Picture 2" descr="C:\Users\User\Desktop\Интернет\tl1rTH-JVT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268760"/>
            <a:ext cx="4608512" cy="46085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ru-RU" dirty="0" smtClean="0">
                <a:solidFill>
                  <a:srgbClr val="002060"/>
                </a:solidFill>
                <a:latin typeface="Constantia" pitchFamily="18" charset="0"/>
              </a:rPr>
              <a:t>Виктор Васильевич </a:t>
            </a:r>
            <a:r>
              <a:rPr lang="ru-RU" dirty="0" err="1" smtClean="0">
                <a:solidFill>
                  <a:srgbClr val="002060"/>
                </a:solidFill>
                <a:latin typeface="Constantia" pitchFamily="18" charset="0"/>
              </a:rPr>
              <a:t>Гуц</a:t>
            </a:r>
            <a:endParaRPr lang="ru-RU" dirty="0">
              <a:solidFill>
                <a:srgbClr val="002060"/>
              </a:solidFill>
              <a:latin typeface="Constantia" pitchFamily="18" charset="0"/>
            </a:endParaRPr>
          </a:p>
        </p:txBody>
      </p:sp>
      <p:pic>
        <p:nvPicPr>
          <p:cNvPr id="3074" name="Picture 2" descr="http://uld15.mycdn.me/image?t=0&amp;bid=356678363898&amp;id=356678363898&amp;plc=WEB&amp;tkn=*4UfZ8l1o0Z0kz6qrkZiUGSQcBo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6096" y="836712"/>
            <a:ext cx="3456384" cy="57807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251520" y="980729"/>
            <a:ext cx="4968552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300" dirty="0" smtClean="0">
                <a:solidFill>
                  <a:srgbClr val="7030A0"/>
                </a:solidFill>
                <a:latin typeface="Constantia" pitchFamily="18" charset="0"/>
              </a:rPr>
              <a:t>Самое главное в любом процессе обучения – заинтересованность. Участники команды «Высшая лига» предложили преподавателю физической культуры, руководителю шахматного клуба «Чёртова дюжина» Виктору Васильевичу </a:t>
            </a:r>
            <a:r>
              <a:rPr lang="ru-RU" sz="2300" dirty="0" err="1" smtClean="0">
                <a:solidFill>
                  <a:srgbClr val="7030A0"/>
                </a:solidFill>
                <a:latin typeface="Constantia" pitchFamily="18" charset="0"/>
              </a:rPr>
              <a:t>Гуцу</a:t>
            </a:r>
            <a:r>
              <a:rPr lang="ru-RU" sz="2300" dirty="0" smtClean="0">
                <a:solidFill>
                  <a:srgbClr val="7030A0"/>
                </a:solidFill>
                <a:latin typeface="Constantia" pitchFamily="18" charset="0"/>
              </a:rPr>
              <a:t> освоить азы </a:t>
            </a:r>
            <a:r>
              <a:rPr lang="ru-RU" sz="2300" dirty="0" err="1" smtClean="0">
                <a:solidFill>
                  <a:srgbClr val="7030A0"/>
                </a:solidFill>
                <a:latin typeface="Constantia" pitchFamily="18" charset="0"/>
              </a:rPr>
              <a:t>интернет-грамотности</a:t>
            </a:r>
            <a:r>
              <a:rPr lang="ru-RU" sz="2300" dirty="0" smtClean="0">
                <a:solidFill>
                  <a:srgbClr val="7030A0"/>
                </a:solidFill>
                <a:latin typeface="Constantia" pitchFamily="18" charset="0"/>
              </a:rPr>
              <a:t>. Преподаватель заинтересовался нашим предложением. Стоит отметить, что со временем  Виктору Васильевичу очень понравилось использовать Интернет для работы. Но, обо всём по порядку…</a:t>
            </a:r>
            <a:endParaRPr lang="ru-RU" sz="2300" dirty="0">
              <a:solidFill>
                <a:srgbClr val="7030A0"/>
              </a:solidFill>
              <a:latin typeface="Constantia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ru-RU" dirty="0" smtClean="0">
                <a:solidFill>
                  <a:srgbClr val="002060"/>
                </a:solidFill>
                <a:latin typeface="Constantia" pitchFamily="18" charset="0"/>
              </a:rPr>
              <a:t>Начинаем обучение!</a:t>
            </a:r>
            <a:endParaRPr lang="ru-RU" dirty="0">
              <a:solidFill>
                <a:srgbClr val="002060"/>
              </a:solidFill>
              <a:latin typeface="Constantia" pitchFamily="18" charset="0"/>
            </a:endParaRPr>
          </a:p>
        </p:txBody>
      </p:sp>
      <p:pic>
        <p:nvPicPr>
          <p:cNvPr id="19459" name="Picture 3" descr="C:\Users\User\Desktop\Интернет\DSC0613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908720"/>
            <a:ext cx="3960440" cy="297033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9460" name="Picture 4" descr="C:\Users\User\Desktop\Интернет\DSC_035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3519010"/>
            <a:ext cx="4121491" cy="309111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4499992" y="1052736"/>
            <a:ext cx="439248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rgbClr val="FF0000"/>
                </a:solidFill>
                <a:latin typeface="Constantia" pitchFamily="18" charset="0"/>
              </a:rPr>
              <a:t>Начали мы с того, что кратко рассказали Виктору Васильевичу что же такое Интернет.  Подробно посвятили преподавателя в безграничные возможности  «всемирной паутины».</a:t>
            </a:r>
            <a:endParaRPr lang="ru-RU" sz="2000" dirty="0">
              <a:solidFill>
                <a:srgbClr val="FF0000"/>
              </a:solidFill>
              <a:latin typeface="Constantia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1520" y="4221088"/>
            <a:ext cx="424847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Виктор Васильевич с интересом слушал наш рассказ. Так как он является заядлым шахматистом, интерес вызвали различные шахматные сайты и форумы.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</a:rPr>
              <a:t>Возникла мысль провести среди учеников школы интернет викторину и чемпионат по шахматам. </a:t>
            </a: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ru-RU" dirty="0" smtClean="0">
                <a:solidFill>
                  <a:srgbClr val="002060"/>
                </a:solidFill>
                <a:latin typeface="Constantia" pitchFamily="18" charset="0"/>
              </a:rPr>
              <a:t>Процесс обучения</a:t>
            </a:r>
            <a:endParaRPr lang="ru-RU" dirty="0">
              <a:solidFill>
                <a:srgbClr val="002060"/>
              </a:solidFill>
              <a:latin typeface="Constantia" pitchFamily="18" charset="0"/>
            </a:endParaRPr>
          </a:p>
        </p:txBody>
      </p:sp>
      <p:pic>
        <p:nvPicPr>
          <p:cNvPr id="20483" name="Picture 3" descr="C:\Users\User\Desktop\Интернет\DSC_035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347610"/>
            <a:ext cx="4392488" cy="329436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484" name="Picture 4" descr="C:\Users\User\Desktop\Интернет\DSC_036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1052736"/>
            <a:ext cx="4128459" cy="309634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179512" y="1052736"/>
            <a:ext cx="439248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Со временем Виктор Васильевич настолько овладел компьютерной грамотностью, что даже создал собственную страницу в «Одноклассниках» для обмена опытом с педагогами-шахматистами. Ссылка на страницу Виктора Васильевича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Гуца</a:t>
            </a:r>
            <a:endParaRPr lang="ru-RU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lvl="0" algn="ctr"/>
            <a:r>
              <a:rPr lang="en-US" kern="0" dirty="0" smtClean="0">
                <a:solidFill>
                  <a:schemeClr val="accent6">
                    <a:lumMod val="50000"/>
                  </a:schemeClr>
                </a:solidFill>
              </a:rPr>
              <a:t>http://www.ok.ru/profile/515681079802</a:t>
            </a:r>
            <a:endParaRPr lang="ru-RU" kern="0" dirty="0" smtClean="0">
              <a:solidFill>
                <a:schemeClr val="accent6">
                  <a:lumMod val="50000"/>
                </a:schemeClr>
              </a:solidFill>
            </a:endParaRP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4716016" y="4221088"/>
            <a:ext cx="442798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Именно в Интернете Виктор </a:t>
            </a:r>
            <a:r>
              <a:rPr lang="ru-RU" dirty="0" err="1" smtClean="0">
                <a:solidFill>
                  <a:srgbClr val="C00000"/>
                </a:solidFill>
              </a:rPr>
              <a:t>Гуц</a:t>
            </a:r>
            <a:r>
              <a:rPr lang="ru-RU" dirty="0" smtClean="0">
                <a:solidFill>
                  <a:srgbClr val="C00000"/>
                </a:solidFill>
              </a:rPr>
              <a:t> познакомился с талантливыми шахматистами, гроссмейстерами. Пообщался с педагогами и тренерами по шахматам. Сыграл </a:t>
            </a:r>
            <a:r>
              <a:rPr lang="en-US" dirty="0" smtClean="0">
                <a:solidFill>
                  <a:srgbClr val="C00000"/>
                </a:solidFill>
              </a:rPr>
              <a:t>online-</a:t>
            </a:r>
            <a:r>
              <a:rPr lang="ru-RU" dirty="0" smtClean="0">
                <a:solidFill>
                  <a:srgbClr val="C00000"/>
                </a:solidFill>
              </a:rPr>
              <a:t>партию с известным гроссмейстером и организовал дл учеников нашей школы Интернет Викторину </a:t>
            </a:r>
            <a:endParaRPr lang="ru-RU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ru-RU" dirty="0" smtClean="0">
                <a:solidFill>
                  <a:srgbClr val="002060"/>
                </a:solidFill>
                <a:latin typeface="Constantia" pitchFamily="18" charset="0"/>
              </a:rPr>
              <a:t>Подведём итоги</a:t>
            </a:r>
            <a:endParaRPr lang="ru-RU" dirty="0">
              <a:solidFill>
                <a:srgbClr val="002060"/>
              </a:solidFill>
              <a:latin typeface="Constantia" pitchFamily="18" charset="0"/>
            </a:endParaRPr>
          </a:p>
        </p:txBody>
      </p:sp>
      <p:pic>
        <p:nvPicPr>
          <p:cNvPr id="3074" name="Picture 2" descr="C:\Users\User\Desktop\Интернет\DSC06130.JPG"/>
          <p:cNvPicPr>
            <a:picLocks noChangeAspect="1" noChangeArrowheads="1"/>
          </p:cNvPicPr>
          <p:nvPr/>
        </p:nvPicPr>
        <p:blipFill>
          <a:blip r:embed="rId2" cstate="print"/>
          <a:srcRect l="28333" r="4359"/>
          <a:stretch>
            <a:fillRect/>
          </a:stretch>
        </p:blipFill>
        <p:spPr bwMode="auto">
          <a:xfrm>
            <a:off x="251520" y="908720"/>
            <a:ext cx="5040560" cy="561662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5364088" y="908720"/>
            <a:ext cx="3456384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latin typeface="Constantia" pitchFamily="18" charset="0"/>
              </a:rPr>
              <a:t>Весь процесс обучения Виктора Васильевича занял примерно две недели.</a:t>
            </a:r>
          </a:p>
          <a:p>
            <a:pPr algn="ctr"/>
            <a:r>
              <a:rPr lang="ru-RU" sz="2400" dirty="0" smtClean="0">
                <a:solidFill>
                  <a:srgbClr val="FF0000"/>
                </a:solidFill>
                <a:latin typeface="Constantia" pitchFamily="18" charset="0"/>
              </a:rPr>
              <a:t>Но за этот короткий срок Виктор Васильевич научился пользоваться всемирной паутиной в совершенстве. Надеемся, что и в дальнейшем преподаватель будет пользоваться Интернетом, ведь это так интересно.</a:t>
            </a:r>
            <a:endParaRPr lang="ru-RU" sz="2400" dirty="0">
              <a:solidFill>
                <a:srgbClr val="FF0000"/>
              </a:solidFill>
              <a:latin typeface="Constantia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ru-RU" dirty="0" smtClean="0">
                <a:solidFill>
                  <a:srgbClr val="002060"/>
                </a:solidFill>
                <a:latin typeface="Constantia" pitchFamily="18" charset="0"/>
              </a:rPr>
              <a:t>Интернет – полезная штука!</a:t>
            </a:r>
            <a:endParaRPr lang="ru-RU" dirty="0">
              <a:solidFill>
                <a:srgbClr val="002060"/>
              </a:solidFill>
              <a:latin typeface="Constantia" pitchFamily="18" charset="0"/>
            </a:endParaRPr>
          </a:p>
        </p:txBody>
      </p:sp>
      <p:pic>
        <p:nvPicPr>
          <p:cNvPr id="4" name="Picture 2" descr="http://uld15.mycdn.me/image?t=0&amp;bid=356678363898&amp;id=356678363898&amp;plc=WEB&amp;tkn=*4UfZ8l1o0Z0kz6qrkZiUGSQcBo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6096" y="836712"/>
            <a:ext cx="3456384" cy="57807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467544" y="980728"/>
            <a:ext cx="460851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002060"/>
                </a:solidFill>
                <a:latin typeface="Constantia" pitchFamily="18" charset="0"/>
              </a:rPr>
              <a:t>Признаться, я даже не ожидал, что Интернет – полезная штука. Члены команды «Высшая лига» раскрыли передо мной возможности «всемирной сети». Теперь я часто посещаю сайты известных шахматистов, педагогов-шахматистов. Очень интересно обмениваться опытом с этими людьми. Я благодарен ребятам, за двухнедельный курс обучения Интернет грамотности. Спасибо вам! Ваш. В.В.</a:t>
            </a:r>
            <a:endParaRPr lang="ru-RU" sz="2400" dirty="0">
              <a:solidFill>
                <a:srgbClr val="002060"/>
              </a:solidFill>
              <a:latin typeface="Constantia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ru-RU" dirty="0" smtClean="0">
                <a:solidFill>
                  <a:srgbClr val="002060"/>
                </a:solidFill>
                <a:latin typeface="Constantia" pitchFamily="18" charset="0"/>
              </a:rPr>
              <a:t>Спасибо за внимание!!!</a:t>
            </a:r>
            <a:endParaRPr lang="ru-RU" dirty="0">
              <a:solidFill>
                <a:srgbClr val="002060"/>
              </a:solidFill>
              <a:latin typeface="Constantia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1560" y="908720"/>
            <a:ext cx="8208912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/>
            <a:r>
              <a:rPr lang="ru-RU" sz="2400" dirty="0" smtClean="0">
                <a:solidFill>
                  <a:srgbClr val="C00000"/>
                </a:solidFill>
                <a:latin typeface="Constantia" pitchFamily="18" charset="0"/>
              </a:rPr>
              <a:t>Команда «Высшая лига»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ru-RU" sz="2400" dirty="0" smtClean="0">
                <a:solidFill>
                  <a:srgbClr val="C00000"/>
                </a:solidFill>
                <a:latin typeface="Constantia" pitchFamily="18" charset="0"/>
              </a:rPr>
              <a:t>Санникова Юлия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ru-RU" sz="2400" dirty="0" err="1" smtClean="0">
                <a:solidFill>
                  <a:srgbClr val="C00000"/>
                </a:solidFill>
                <a:latin typeface="Constantia" pitchFamily="18" charset="0"/>
              </a:rPr>
              <a:t>Мигашкина</a:t>
            </a:r>
            <a:r>
              <a:rPr lang="ru-RU" sz="2400" dirty="0" smtClean="0">
                <a:solidFill>
                  <a:srgbClr val="C00000"/>
                </a:solidFill>
                <a:latin typeface="Constantia" pitchFamily="18" charset="0"/>
              </a:rPr>
              <a:t> Арина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ru-RU" sz="2400" dirty="0" err="1" smtClean="0">
                <a:solidFill>
                  <a:srgbClr val="C00000"/>
                </a:solidFill>
                <a:latin typeface="Constantia" pitchFamily="18" charset="0"/>
              </a:rPr>
              <a:t>Михайлюк</a:t>
            </a:r>
            <a:r>
              <a:rPr lang="ru-RU" sz="2400" dirty="0" smtClean="0">
                <a:solidFill>
                  <a:srgbClr val="C00000"/>
                </a:solidFill>
                <a:latin typeface="Constantia" pitchFamily="18" charset="0"/>
              </a:rPr>
              <a:t> Дарья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ru-RU" sz="2400" dirty="0" smtClean="0">
                <a:solidFill>
                  <a:srgbClr val="C00000"/>
                </a:solidFill>
                <a:latin typeface="Constantia" pitchFamily="18" charset="0"/>
              </a:rPr>
              <a:t>Кутузова Наталья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ru-RU" sz="2400" dirty="0" smtClean="0">
                <a:solidFill>
                  <a:srgbClr val="C00000"/>
                </a:solidFill>
                <a:latin typeface="Constantia" pitchFamily="18" charset="0"/>
              </a:rPr>
              <a:t>Кнышова Анна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ru-RU" sz="2400" dirty="0" smtClean="0">
                <a:solidFill>
                  <a:srgbClr val="C00000"/>
                </a:solidFill>
                <a:latin typeface="Constantia" pitchFamily="18" charset="0"/>
              </a:rPr>
              <a:t>Сапогова Екатерина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ru-RU" sz="2400" dirty="0" smtClean="0">
                <a:solidFill>
                  <a:srgbClr val="C00000"/>
                </a:solidFill>
                <a:latin typeface="Constantia" pitchFamily="18" charset="0"/>
              </a:rPr>
              <a:t>Маринин Игорь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ru-RU" sz="2400" dirty="0" err="1" smtClean="0">
                <a:solidFill>
                  <a:srgbClr val="C00000"/>
                </a:solidFill>
                <a:latin typeface="Constantia" pitchFamily="18" charset="0"/>
              </a:rPr>
              <a:t>Чеботаев</a:t>
            </a:r>
            <a:r>
              <a:rPr lang="ru-RU" sz="2400" dirty="0" smtClean="0">
                <a:solidFill>
                  <a:srgbClr val="C00000"/>
                </a:solidFill>
                <a:latin typeface="Constantia" pitchFamily="18" charset="0"/>
              </a:rPr>
              <a:t> Тимофей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ru-RU" sz="2400" dirty="0" err="1" smtClean="0">
                <a:solidFill>
                  <a:srgbClr val="C00000"/>
                </a:solidFill>
                <a:latin typeface="Constantia" pitchFamily="18" charset="0"/>
              </a:rPr>
              <a:t>Шляпина</a:t>
            </a:r>
            <a:r>
              <a:rPr lang="ru-RU" sz="2400" dirty="0" smtClean="0">
                <a:solidFill>
                  <a:srgbClr val="C00000"/>
                </a:solidFill>
                <a:latin typeface="Constantia" pitchFamily="18" charset="0"/>
              </a:rPr>
              <a:t> Анна 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ru-RU" sz="2400" dirty="0" smtClean="0">
                <a:solidFill>
                  <a:srgbClr val="C00000"/>
                </a:solidFill>
                <a:latin typeface="Constantia" pitchFamily="18" charset="0"/>
              </a:rPr>
              <a:t>Курганская </a:t>
            </a:r>
            <a:r>
              <a:rPr lang="ru-RU" sz="2400" dirty="0" err="1" smtClean="0">
                <a:solidFill>
                  <a:srgbClr val="C00000"/>
                </a:solidFill>
                <a:latin typeface="Constantia" pitchFamily="18" charset="0"/>
              </a:rPr>
              <a:t>Карина</a:t>
            </a:r>
            <a:endParaRPr lang="ru-RU" sz="2400" dirty="0" smtClean="0">
              <a:solidFill>
                <a:srgbClr val="C00000"/>
              </a:solidFill>
              <a:latin typeface="Constantia" pitchFamily="18" charset="0"/>
            </a:endParaRPr>
          </a:p>
          <a:p>
            <a:pPr marL="342900" indent="-342900" algn="ctr">
              <a:buFont typeface="+mj-lt"/>
              <a:buAutoNum type="arabicPeriod"/>
            </a:pPr>
            <a:endParaRPr lang="ru-RU" sz="2400" dirty="0" smtClean="0">
              <a:solidFill>
                <a:srgbClr val="C00000"/>
              </a:solidFill>
              <a:latin typeface="Constantia" pitchFamily="18" charset="0"/>
            </a:endParaRPr>
          </a:p>
          <a:p>
            <a:pPr marL="342900" indent="-342900" algn="ctr"/>
            <a:r>
              <a:rPr lang="ru-RU" sz="2400" dirty="0" smtClean="0">
                <a:solidFill>
                  <a:srgbClr val="C00000"/>
                </a:solidFill>
                <a:latin typeface="Constantia" pitchFamily="18" charset="0"/>
              </a:rPr>
              <a:t>Руководитель: Алпатова Ольга Владимировна</a:t>
            </a:r>
            <a:endParaRPr lang="ru-RU" sz="2400" dirty="0">
              <a:solidFill>
                <a:srgbClr val="C00000"/>
              </a:solidFill>
              <a:latin typeface="Constantia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</TotalTime>
  <Words>597</Words>
  <Application>Microsoft Office PowerPoint</Application>
  <PresentationFormat>Экран (4:3)</PresentationFormat>
  <Paragraphs>42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«Интернет – старшему поколению»</vt:lpstr>
      <vt:lpstr>Интернет - наш помощник</vt:lpstr>
      <vt:lpstr>Интернет: друг или враг?</vt:lpstr>
      <vt:lpstr>А знаете ли Вы Интернет?</vt:lpstr>
      <vt:lpstr>Виктор Васильевич Гуц</vt:lpstr>
      <vt:lpstr>Начинаем обучение!</vt:lpstr>
      <vt:lpstr>Процесс обучения</vt:lpstr>
      <vt:lpstr>Подведём итоги</vt:lpstr>
      <vt:lpstr>Интернет – полезная штука!</vt:lpstr>
      <vt:lpstr>Спасибо за внимание!!!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«Интернет – старшему поколению»</dc:title>
  <dc:creator>User</dc:creator>
  <cp:lastModifiedBy>Admin</cp:lastModifiedBy>
  <cp:revision>15</cp:revision>
  <dcterms:created xsi:type="dcterms:W3CDTF">2015-10-25T16:23:37Z</dcterms:created>
  <dcterms:modified xsi:type="dcterms:W3CDTF">2015-10-28T11:00:56Z</dcterms:modified>
</cp:coreProperties>
</file>